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>
        <p:scale>
          <a:sx n="93" d="100"/>
          <a:sy n="93" d="100"/>
        </p:scale>
        <p:origin x="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et_Lake_(microprocessor)" TargetMode="External"/><Relationship Id="rId7" Type="http://schemas.openxmlformats.org/officeDocument/2006/relationships/hyperlink" Target="https://hardwaresfera.com/en/noticias/hardware/intel-comet-lake-s-con-10-nucleos-y-20-hilos-nuevo-socket-nuevo-chipset-y-con-los-14nm-de-hace-eones/" TargetMode="External"/><Relationship Id="rId2" Type="http://schemas.openxmlformats.org/officeDocument/2006/relationships/hyperlink" Target="https://www.techradar.com/news/intel-comet-lake-release-date-news-and-fea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chip.org/wiki/intel/microarchitectures/comet_lake#:~:text=Comet%20Lake%20(CML)%20is%20Intel,i7%2C%20and%20Core%20i9%20processors.&amp;text=Comet%20Lake%20(CML)%20is%20Intel,i7%2C%20and%20Core%20i9%20processors" TargetMode="External"/><Relationship Id="rId5" Type="http://schemas.openxmlformats.org/officeDocument/2006/relationships/hyperlink" Target="https://bestconsumerrating.com/what-memory-required-for-intels-10th-gen-comet-lake-processors/" TargetMode="External"/><Relationship Id="rId4" Type="http://schemas.openxmlformats.org/officeDocument/2006/relationships/hyperlink" Target="https://www.rockpapershotgun.com/intel-comet-lake-10th-gen-cpu-specs-price-release-d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704488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Intel Comet Lake</a:t>
            </a:r>
            <a:r>
              <a:rPr lang="et-EE" sz="4400" dirty="0">
                <a:solidFill>
                  <a:srgbClr val="FFFFFF"/>
                </a:solidFill>
              </a:rPr>
              <a:t> </a:t>
            </a:r>
            <a:r>
              <a:rPr lang="et-EE" sz="4400" dirty="0" err="1">
                <a:solidFill>
                  <a:srgbClr val="FFFFFF"/>
                </a:solidFill>
              </a:rPr>
              <a:t>microprotsessor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t-EE" sz="2000" dirty="0">
                <a:solidFill>
                  <a:srgbClr val="FFFFFF"/>
                </a:solidFill>
              </a:rPr>
              <a:t>Jekaterina Rätsep</a:t>
            </a:r>
          </a:p>
          <a:p>
            <a:r>
              <a:rPr lang="et-EE" sz="2000" dirty="0">
                <a:solidFill>
                  <a:srgbClr val="FFFFFF"/>
                </a:solidFill>
              </a:rPr>
              <a:t>titGv20</a:t>
            </a:r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AA6F11E-7D3D-412A-81F0-BD919F1D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2598282"/>
            <a:ext cx="5124328" cy="28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C027-28FA-424F-BBA6-C04F0306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t-EE"/>
              <a:t>kirjeldus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BD081-637D-4C7D-992A-F2780226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7" y="1993558"/>
            <a:ext cx="4148763" cy="3905798"/>
          </a:xfrm>
        </p:spPr>
        <p:txBody>
          <a:bodyPr>
            <a:normAutofit fontScale="77500" lnSpcReduction="20000"/>
          </a:bodyPr>
          <a:lstStyle/>
          <a:p>
            <a:r>
              <a:rPr lang="et-EE" sz="2300" dirty="0"/>
              <a:t> </a:t>
            </a:r>
            <a:r>
              <a:rPr lang="en-US" sz="3100" dirty="0"/>
              <a:t>10. </a:t>
            </a:r>
            <a:r>
              <a:rPr lang="en-US" sz="3100" dirty="0" err="1"/>
              <a:t>põlvkonna</a:t>
            </a:r>
            <a:r>
              <a:rPr lang="en-US" sz="3100" dirty="0"/>
              <a:t> Comet </a:t>
            </a:r>
            <a:r>
              <a:rPr lang="en-US" sz="3100" dirty="0" err="1"/>
              <a:t>Lake'i</a:t>
            </a:r>
            <a:r>
              <a:rPr lang="en-US" sz="3100" dirty="0"/>
              <a:t> </a:t>
            </a:r>
            <a:r>
              <a:rPr lang="en-US" sz="3100" dirty="0" err="1"/>
              <a:t>sülearvutite</a:t>
            </a:r>
            <a:r>
              <a:rPr lang="en-US" sz="3100" dirty="0"/>
              <a:t> </a:t>
            </a:r>
            <a:r>
              <a:rPr lang="en-US" sz="3100" dirty="0" err="1"/>
              <a:t>protsessorid</a:t>
            </a:r>
            <a:r>
              <a:rPr lang="et-EE" sz="3100" dirty="0"/>
              <a:t>.</a:t>
            </a:r>
          </a:p>
          <a:p>
            <a:r>
              <a:rPr lang="et-EE" sz="3100" dirty="0"/>
              <a:t>Nende tootmiseks kasutatakse Inteli kolmandat 14 nm </a:t>
            </a:r>
            <a:r>
              <a:rPr lang="et-EE" sz="3100" dirty="0" err="1"/>
              <a:t>Skylake'i</a:t>
            </a:r>
            <a:r>
              <a:rPr lang="et-EE" sz="3100" dirty="0"/>
              <a:t> protsessi täiustamist, järgides </a:t>
            </a:r>
            <a:r>
              <a:rPr lang="et-EE" sz="3100" dirty="0" err="1"/>
              <a:t>Whisky</a:t>
            </a:r>
            <a:r>
              <a:rPr lang="et-EE" sz="3100" dirty="0"/>
              <a:t> Lake U-seeria mobiilprotsessorit ja Coffee Lake töölauaprotsessorite perekonda.</a:t>
            </a:r>
            <a:endParaRPr lang="en-US" sz="3100" dirty="0"/>
          </a:p>
          <a:p>
            <a:endParaRPr lang="et-E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9A6E6-15A8-4209-958B-A192661E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656357"/>
            <a:ext cx="6095593" cy="338305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33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1BE9-9D05-4E07-86D9-B00CA99E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uuendused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17F7-8A92-43B8-B332-42A0433E4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</a:t>
            </a:r>
            <a:r>
              <a:rPr lang="en-US" sz="2400" dirty="0" err="1"/>
              <a:t>võivad</a:t>
            </a:r>
            <a:r>
              <a:rPr lang="en-US" sz="2400" dirty="0"/>
              <a:t> </a:t>
            </a:r>
            <a:r>
              <a:rPr lang="en-US" sz="2400" dirty="0" err="1"/>
              <a:t>tunduda</a:t>
            </a:r>
            <a:r>
              <a:rPr lang="en-US" sz="2400" dirty="0"/>
              <a:t> </a:t>
            </a:r>
            <a:r>
              <a:rPr lang="en-US" sz="2400" dirty="0" err="1"/>
              <a:t>väga</a:t>
            </a:r>
            <a:r>
              <a:rPr lang="en-US" sz="2400" dirty="0"/>
              <a:t> </a:t>
            </a:r>
            <a:r>
              <a:rPr lang="en-US" sz="2400" dirty="0" err="1"/>
              <a:t>sarnased</a:t>
            </a:r>
            <a:r>
              <a:rPr lang="en-US" sz="2400" dirty="0"/>
              <a:t> Whisky </a:t>
            </a:r>
            <a:r>
              <a:rPr lang="en-US" sz="2400" dirty="0" err="1"/>
              <a:t>Lake'ile</a:t>
            </a:r>
            <a:r>
              <a:rPr lang="en-US" sz="2400" dirty="0"/>
              <a:t>, </a:t>
            </a:r>
            <a:r>
              <a:rPr lang="en-US" sz="2400" dirty="0" err="1"/>
              <a:t>kuid</a:t>
            </a:r>
            <a:r>
              <a:rPr lang="en-US" sz="2400" dirty="0"/>
              <a:t> </a:t>
            </a:r>
            <a:r>
              <a:rPr lang="en-US" sz="2400" dirty="0" err="1"/>
              <a:t>mõnede</a:t>
            </a:r>
            <a:r>
              <a:rPr lang="en-US" sz="2400" dirty="0"/>
              <a:t> </a:t>
            </a:r>
            <a:r>
              <a:rPr lang="en-US" sz="2400" dirty="0" err="1"/>
              <a:t>kõrgemate</a:t>
            </a:r>
            <a:r>
              <a:rPr lang="en-US" sz="2400" dirty="0"/>
              <a:t> </a:t>
            </a:r>
            <a:r>
              <a:rPr lang="en-US" sz="2400" dirty="0" err="1"/>
              <a:t>taktsagedustega</a:t>
            </a:r>
            <a:r>
              <a:rPr lang="en-US" sz="2400" dirty="0"/>
              <a:t>. </a:t>
            </a:r>
            <a:r>
              <a:rPr lang="en-US" sz="2400" dirty="0" err="1"/>
              <a:t>Suurimad</a:t>
            </a:r>
            <a:r>
              <a:rPr lang="en-US" sz="2400" dirty="0"/>
              <a:t> </a:t>
            </a:r>
            <a:r>
              <a:rPr lang="en-US" sz="2400" dirty="0" err="1"/>
              <a:t>erinevused</a:t>
            </a:r>
            <a:r>
              <a:rPr lang="en-US" sz="2400" dirty="0"/>
              <a:t> on </a:t>
            </a:r>
            <a:r>
              <a:rPr lang="en-US" sz="2400" dirty="0" err="1"/>
              <a:t>siin</a:t>
            </a:r>
            <a:r>
              <a:rPr lang="en-US" sz="2400" dirty="0"/>
              <a:t> aga Wi-Fi 6 </a:t>
            </a:r>
            <a:r>
              <a:rPr lang="en-US" sz="2400" dirty="0" err="1"/>
              <a:t>ühilduvuse</a:t>
            </a:r>
            <a:r>
              <a:rPr lang="en-US" sz="2400" dirty="0"/>
              <a:t> ja Thunderbolt 3 </a:t>
            </a:r>
            <a:r>
              <a:rPr lang="en-US" sz="2400" dirty="0" err="1"/>
              <a:t>lisamine</a:t>
            </a:r>
            <a:r>
              <a:rPr lang="en-US" sz="2400" dirty="0"/>
              <a:t> </a:t>
            </a:r>
            <a:r>
              <a:rPr lang="en-US" sz="2400" dirty="0" err="1"/>
              <a:t>stantsile</a:t>
            </a:r>
            <a:r>
              <a:rPr lang="en-US" sz="2400" dirty="0"/>
              <a:t>.</a:t>
            </a:r>
          </a:p>
          <a:p>
            <a:r>
              <a:rPr lang="en-US" sz="2400" dirty="0"/>
              <a:t>Comet Lake-S </a:t>
            </a:r>
            <a:r>
              <a:rPr lang="en-US" sz="2400" dirty="0" err="1"/>
              <a:t>lauaarvutiprotsessorite</a:t>
            </a:r>
            <a:r>
              <a:rPr lang="en-US" sz="2400" dirty="0"/>
              <a:t> </a:t>
            </a:r>
            <a:r>
              <a:rPr lang="en-US" sz="2400" dirty="0" err="1"/>
              <a:t>osas</a:t>
            </a:r>
            <a:r>
              <a:rPr lang="en-US" sz="2400" dirty="0"/>
              <a:t> on </a:t>
            </a:r>
            <a:r>
              <a:rPr lang="en-US" sz="2400" dirty="0" err="1"/>
              <a:t>märgatav</a:t>
            </a:r>
            <a:r>
              <a:rPr lang="en-US" sz="2400" dirty="0"/>
              <a:t> </a:t>
            </a:r>
            <a:r>
              <a:rPr lang="et-EE" sz="2400" dirty="0"/>
              <a:t>tuumade</a:t>
            </a:r>
            <a:r>
              <a:rPr lang="en-US" sz="2400" dirty="0"/>
              <a:t>, </a:t>
            </a:r>
            <a:r>
              <a:rPr lang="en-US" sz="2400" dirty="0" err="1"/>
              <a:t>niitide</a:t>
            </a:r>
            <a:r>
              <a:rPr lang="en-US" sz="2400" dirty="0"/>
              <a:t> ja </a:t>
            </a:r>
            <a:r>
              <a:rPr lang="en-US" sz="2400" dirty="0" err="1"/>
              <a:t>turbokiiruste</a:t>
            </a:r>
            <a:r>
              <a:rPr lang="en-US" sz="2400" dirty="0"/>
              <a:t> </a:t>
            </a:r>
            <a:r>
              <a:rPr lang="en-US" sz="2400" dirty="0" err="1"/>
              <a:t>kasv</a:t>
            </a:r>
            <a:r>
              <a:rPr lang="en-US" sz="2400" dirty="0"/>
              <a:t>, mis </a:t>
            </a:r>
            <a:r>
              <a:rPr lang="en-US" sz="2400" dirty="0" err="1"/>
              <a:t>kajastub</a:t>
            </a:r>
            <a:r>
              <a:rPr lang="en-US" sz="2400" dirty="0"/>
              <a:t> </a:t>
            </a:r>
            <a:r>
              <a:rPr lang="en-US" sz="2400" dirty="0" err="1"/>
              <a:t>kogu</a:t>
            </a:r>
            <a:r>
              <a:rPr lang="en-US" sz="2400" dirty="0"/>
              <a:t> </a:t>
            </a:r>
            <a:r>
              <a:rPr lang="en-US" sz="2400" dirty="0" err="1"/>
              <a:t>uue</a:t>
            </a:r>
            <a:r>
              <a:rPr lang="en-US" sz="2400" dirty="0"/>
              <a:t> Comet Lake-S-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koosseisule</a:t>
            </a:r>
            <a:r>
              <a:rPr lang="en-US" sz="2400" dirty="0"/>
              <a:t>. Mis on </a:t>
            </a:r>
            <a:r>
              <a:rPr lang="en-US" sz="2400" dirty="0" err="1"/>
              <a:t>võib</a:t>
            </a:r>
            <a:r>
              <a:rPr lang="en-US" sz="2400" dirty="0"/>
              <a:t>-olla </a:t>
            </a:r>
            <a:r>
              <a:rPr lang="en-US" sz="2400" dirty="0" err="1"/>
              <a:t>kõige</a:t>
            </a:r>
            <a:r>
              <a:rPr lang="en-US" sz="2400" dirty="0"/>
              <a:t> </a:t>
            </a:r>
            <a:r>
              <a:rPr lang="en-US" sz="2400" dirty="0" err="1"/>
              <a:t>tähelepanuväärsem</a:t>
            </a:r>
            <a:r>
              <a:rPr lang="en-US" sz="2400" dirty="0"/>
              <a:t>, on Core i7-10700K, </a:t>
            </a:r>
            <a:r>
              <a:rPr lang="en-US" sz="2400" dirty="0" err="1"/>
              <a:t>millel</a:t>
            </a:r>
            <a:r>
              <a:rPr lang="en-US" sz="2400" dirty="0"/>
              <a:t> on </a:t>
            </a:r>
            <a:r>
              <a:rPr lang="en-US" sz="2400" dirty="0" err="1"/>
              <a:t>endiselt</a:t>
            </a:r>
            <a:r>
              <a:rPr lang="en-US" sz="2400" dirty="0"/>
              <a:t> see </a:t>
            </a:r>
            <a:r>
              <a:rPr lang="en-US" sz="2400" dirty="0" err="1"/>
              <a:t>tohutu</a:t>
            </a:r>
            <a:r>
              <a:rPr lang="en-US" sz="2400" dirty="0"/>
              <a:t> 125 W TDP, </a:t>
            </a:r>
            <a:r>
              <a:rPr lang="en-US" sz="2400" dirty="0" err="1"/>
              <a:t>kuid</a:t>
            </a:r>
            <a:r>
              <a:rPr lang="en-US" sz="2400" dirty="0"/>
              <a:t> </a:t>
            </a:r>
            <a:r>
              <a:rPr lang="en-US" sz="2400" dirty="0" err="1"/>
              <a:t>pakub</a:t>
            </a:r>
            <a:r>
              <a:rPr lang="en-US" sz="2400" dirty="0"/>
              <a:t> 8 </a:t>
            </a:r>
            <a:r>
              <a:rPr lang="en-US" sz="2400" dirty="0" err="1"/>
              <a:t>tuuma</a:t>
            </a:r>
            <a:r>
              <a:rPr lang="en-US" sz="2400" dirty="0"/>
              <a:t> ja 16 </a:t>
            </a:r>
            <a:r>
              <a:rPr lang="en-US" sz="2400" dirty="0" err="1"/>
              <a:t>niiti</a:t>
            </a:r>
            <a:r>
              <a:rPr lang="en-US" sz="2400" dirty="0"/>
              <a:t> 5,1 GHz </a:t>
            </a:r>
            <a:r>
              <a:rPr lang="en-US" sz="2400" dirty="0" err="1"/>
              <a:t>turboga</a:t>
            </a:r>
            <a:r>
              <a:rPr lang="en-US" sz="2400" dirty="0"/>
              <a:t>. See on </a:t>
            </a:r>
            <a:r>
              <a:rPr lang="en-US" sz="2400" dirty="0" err="1"/>
              <a:t>kõrgem</a:t>
            </a:r>
            <a:r>
              <a:rPr lang="en-US" sz="2400" dirty="0"/>
              <a:t> </a:t>
            </a:r>
            <a:r>
              <a:rPr lang="en-US" sz="2400" dirty="0" err="1"/>
              <a:t>spetsifikatsioon</a:t>
            </a:r>
            <a:r>
              <a:rPr lang="en-US" sz="2400" dirty="0"/>
              <a:t> </a:t>
            </a:r>
            <a:r>
              <a:rPr lang="en-US" sz="2400" dirty="0" err="1"/>
              <a:t>kui</a:t>
            </a:r>
            <a:r>
              <a:rPr lang="en-US" sz="2400" dirty="0"/>
              <a:t> 9900K</a:t>
            </a:r>
          </a:p>
        </p:txBody>
      </p:sp>
    </p:spTree>
    <p:extLst>
      <p:ext uri="{BB962C8B-B14F-4D97-AF65-F5344CB8AC3E}">
        <p14:creationId xmlns:p14="http://schemas.microsoft.com/office/powerpoint/2010/main" val="37891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F468-6278-4841-8BDE-50F806FE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733169"/>
            <a:ext cx="3979205" cy="1046204"/>
          </a:xfrm>
        </p:spPr>
        <p:txBody>
          <a:bodyPr>
            <a:normAutofit/>
          </a:bodyPr>
          <a:lstStyle/>
          <a:p>
            <a:r>
              <a:rPr lang="et-EE" dirty="0"/>
              <a:t>vahe</a:t>
            </a:r>
            <a:r>
              <a:rPr lang="en-US" dirty="0"/>
              <a:t>M</a:t>
            </a:r>
            <a:r>
              <a:rPr lang="et-EE" dirty="0" err="1"/>
              <a:t>älu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5404-BC8E-4921-88A7-A8B94037C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3" y="1846845"/>
            <a:ext cx="5000367" cy="405251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400" dirty="0"/>
              <a:t>L1|</a:t>
            </a:r>
            <a:r>
              <a:rPr lang="et-EE" sz="4400" dirty="0"/>
              <a:t> </a:t>
            </a:r>
            <a:r>
              <a:rPr lang="en-US" sz="4400" dirty="0" err="1"/>
              <a:t>vahemälu</a:t>
            </a:r>
            <a:r>
              <a:rPr lang="en-US" sz="4400" dirty="0"/>
              <a:t>:</a:t>
            </a:r>
            <a:r>
              <a:rPr lang="et-EE" sz="4400" dirty="0"/>
              <a:t> </a:t>
            </a:r>
            <a:r>
              <a:rPr lang="en-US" sz="4400" dirty="0"/>
              <a:t>32 KiB, 8-suunaline </a:t>
            </a:r>
            <a:r>
              <a:rPr lang="en-US" sz="4400" dirty="0" err="1"/>
              <a:t>komplekt</a:t>
            </a:r>
            <a:r>
              <a:rPr lang="en-US" sz="4400" dirty="0"/>
              <a:t> </a:t>
            </a:r>
            <a:r>
              <a:rPr lang="en-US" sz="4400" dirty="0" err="1"/>
              <a:t>assotsiatiivne</a:t>
            </a:r>
            <a:endParaRPr lang="et-EE" sz="4400" dirty="0"/>
          </a:p>
          <a:p>
            <a:pPr marL="342900" indent="-342900">
              <a:buFont typeface="+mj-lt"/>
              <a:buAutoNum type="arabicPeriod"/>
            </a:pPr>
            <a:r>
              <a:rPr lang="et-EE" sz="4400" dirty="0"/>
              <a:t>L1D vahemälu: 32 </a:t>
            </a:r>
            <a:r>
              <a:rPr lang="et-EE" sz="4400" dirty="0" err="1"/>
              <a:t>KiB</a:t>
            </a:r>
            <a:r>
              <a:rPr lang="et-EE" sz="4400" dirty="0"/>
              <a:t>, 8-suunaline komplekt assotsiatiivne</a:t>
            </a:r>
          </a:p>
          <a:p>
            <a:pPr marL="342900" indent="-342900">
              <a:buFont typeface="+mj-lt"/>
              <a:buAutoNum type="arabicPeriod"/>
            </a:pPr>
            <a:r>
              <a:rPr lang="et-EE" sz="4400" dirty="0"/>
              <a:t>L2 vahemälu: 256 </a:t>
            </a:r>
            <a:r>
              <a:rPr lang="et-EE" sz="4400" dirty="0" err="1"/>
              <a:t>KiB</a:t>
            </a:r>
            <a:r>
              <a:rPr lang="et-EE" sz="4400" dirty="0"/>
              <a:t>, 4-suunaline komplekt assotsiatiivne</a:t>
            </a:r>
          </a:p>
          <a:p>
            <a:pPr marL="342900" indent="-342900">
              <a:buFont typeface="+mj-lt"/>
              <a:buAutoNum type="arabicPeriod"/>
            </a:pPr>
            <a:r>
              <a:rPr lang="et-EE" sz="4400" dirty="0"/>
              <a:t>L3/ LLC vahemälu: Kuni 2 </a:t>
            </a:r>
            <a:r>
              <a:rPr lang="et-EE" sz="4400" dirty="0" err="1"/>
              <a:t>MiB</a:t>
            </a:r>
            <a:r>
              <a:rPr lang="et-EE" sz="4400" dirty="0"/>
              <a:t> südamiku kohta, jagatud kõigi südamike vahel. Kuni 16-suunaline assotsiatiivne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4A223-D8A2-42B4-957A-B9E2B562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9" y="1573427"/>
            <a:ext cx="5627096" cy="327549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66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CBB5-ACED-4297-BED9-CE181F90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transistor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B1AD-C043-4455-9E92-DA0608CD7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sz="2400" dirty="0"/>
              <a:t>Comet Lake on </a:t>
            </a:r>
            <a:r>
              <a:rPr lang="en-US" sz="2400" dirty="0" err="1"/>
              <a:t>ehitatud</a:t>
            </a:r>
            <a:r>
              <a:rPr lang="en-US" sz="2400" dirty="0"/>
              <a:t> </a:t>
            </a:r>
            <a:r>
              <a:rPr lang="en-US" sz="2400" dirty="0" err="1"/>
              <a:t>nüüdseks</a:t>
            </a:r>
            <a:r>
              <a:rPr lang="en-US" sz="2400" dirty="0"/>
              <a:t> </a:t>
            </a:r>
            <a:r>
              <a:rPr lang="en-US" sz="2400" dirty="0" err="1"/>
              <a:t>väga</a:t>
            </a:r>
            <a:r>
              <a:rPr lang="en-US" sz="2400" dirty="0"/>
              <a:t> </a:t>
            </a:r>
            <a:r>
              <a:rPr lang="en-US" sz="2400" dirty="0" err="1"/>
              <a:t>küpsele</a:t>
            </a:r>
            <a:r>
              <a:rPr lang="en-US" sz="2400" dirty="0"/>
              <a:t> 14nm </a:t>
            </a:r>
            <a:r>
              <a:rPr lang="en-US" sz="2400" dirty="0" err="1"/>
              <a:t>transistorsõlmele</a:t>
            </a:r>
            <a:r>
              <a:rPr lang="en-US" sz="2400" dirty="0"/>
              <a:t>.</a:t>
            </a:r>
          </a:p>
          <a:p>
            <a:r>
              <a:rPr lang="fi-FI" sz="2400" dirty="0" err="1"/>
              <a:t>Inteli</a:t>
            </a:r>
            <a:r>
              <a:rPr lang="fi-FI" sz="2400" dirty="0"/>
              <a:t> 14nm </a:t>
            </a:r>
            <a:r>
              <a:rPr lang="fi-FI" sz="2400" dirty="0" err="1"/>
              <a:t>protsessi</a:t>
            </a:r>
            <a:r>
              <a:rPr lang="fi-FI" sz="2400" dirty="0"/>
              <a:t> </a:t>
            </a:r>
            <a:r>
              <a:rPr lang="fi-FI" sz="2400" dirty="0" err="1"/>
              <a:t>hinnanguline</a:t>
            </a:r>
            <a:r>
              <a:rPr lang="fi-FI" sz="2400" dirty="0"/>
              <a:t> transistori </a:t>
            </a:r>
            <a:r>
              <a:rPr lang="fi-FI" sz="2400" dirty="0" err="1"/>
              <a:t>tihedus</a:t>
            </a:r>
            <a:r>
              <a:rPr lang="fi-FI" sz="2400" dirty="0"/>
              <a:t> on 43,5 </a:t>
            </a:r>
            <a:r>
              <a:rPr lang="fi-FI" sz="2400" dirty="0" err="1"/>
              <a:t>MTr</a:t>
            </a:r>
            <a:r>
              <a:rPr lang="fi-FI" sz="2400" dirty="0"/>
              <a:t> / mm².</a:t>
            </a:r>
            <a:endParaRPr lang="en-US" sz="24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9D18A05-26E8-4DC1-A73F-9BE1DF1A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2189722"/>
            <a:ext cx="6095593" cy="23163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68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A3BC-4627-48D0-8F8D-1A9846A4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716692"/>
            <a:ext cx="4223886" cy="1235676"/>
          </a:xfrm>
        </p:spPr>
        <p:txBody>
          <a:bodyPr>
            <a:normAutofit/>
          </a:bodyPr>
          <a:lstStyle/>
          <a:p>
            <a:r>
              <a:rPr lang="et-EE" dirty="0" err="1"/>
              <a:t>Cores</a:t>
            </a:r>
            <a:r>
              <a:rPr lang="et-EE" dirty="0"/>
              <a:t> and </a:t>
            </a:r>
            <a:r>
              <a:rPr lang="et-EE" dirty="0" err="1"/>
              <a:t>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BFF3E-6B92-4DC9-8CD8-AE3846D0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059460"/>
            <a:ext cx="4395898" cy="3839894"/>
          </a:xfrm>
        </p:spPr>
        <p:txBody>
          <a:bodyPr>
            <a:normAutofit/>
          </a:bodyPr>
          <a:lstStyle/>
          <a:p>
            <a:r>
              <a:rPr lang="en-US" sz="2400" dirty="0"/>
              <a:t>Core i9-10900K on 10 </a:t>
            </a:r>
            <a:r>
              <a:rPr lang="et-EE" sz="2400" dirty="0"/>
              <a:t>tuuma(</a:t>
            </a:r>
            <a:r>
              <a:rPr lang="et-EE" sz="2400" dirty="0" err="1"/>
              <a:t>cores</a:t>
            </a:r>
            <a:r>
              <a:rPr lang="et-EE" sz="2400" dirty="0"/>
              <a:t>)</a:t>
            </a:r>
            <a:r>
              <a:rPr lang="en-US" sz="2400" dirty="0"/>
              <a:t> ja 20 </a:t>
            </a:r>
            <a:r>
              <a:rPr lang="et-EE" sz="2400" dirty="0"/>
              <a:t>töötlus</a:t>
            </a:r>
            <a:r>
              <a:rPr lang="en-US" sz="2400" dirty="0" err="1"/>
              <a:t>nii</a:t>
            </a:r>
            <a:r>
              <a:rPr lang="et-EE" sz="2400" dirty="0" err="1"/>
              <a:t>ti</a:t>
            </a:r>
            <a:r>
              <a:rPr lang="et-EE" sz="2400" dirty="0"/>
              <a:t>(</a:t>
            </a:r>
            <a:r>
              <a:rPr lang="et-EE" sz="2400" dirty="0" err="1"/>
              <a:t>threads</a:t>
            </a:r>
            <a:r>
              <a:rPr lang="et-EE" sz="2400" dirty="0"/>
              <a:t>)</a:t>
            </a:r>
            <a:r>
              <a:rPr lang="en-US" sz="2400" dirty="0"/>
              <a:t>.</a:t>
            </a:r>
          </a:p>
          <a:p>
            <a:r>
              <a:rPr lang="fi-FI" sz="2400" dirty="0" err="1"/>
              <a:t>Core</a:t>
            </a:r>
            <a:r>
              <a:rPr lang="fi-FI" sz="2400" dirty="0"/>
              <a:t> i7-10700K on 8 </a:t>
            </a:r>
            <a:r>
              <a:rPr lang="et-EE" sz="2400" dirty="0"/>
              <a:t>tuuma</a:t>
            </a:r>
            <a:r>
              <a:rPr lang="fi-FI" sz="2400" dirty="0"/>
              <a:t> ja 16 </a:t>
            </a:r>
            <a:r>
              <a:rPr lang="et-EE" sz="2400" dirty="0"/>
              <a:t>töötlus</a:t>
            </a:r>
            <a:r>
              <a:rPr lang="fi-FI" sz="2400" dirty="0" err="1"/>
              <a:t>niiti</a:t>
            </a:r>
            <a:r>
              <a:rPr lang="et-EE" sz="2400" dirty="0"/>
              <a:t>.</a:t>
            </a:r>
            <a:endParaRPr lang="fi-FI" sz="2400" dirty="0"/>
          </a:p>
          <a:p>
            <a:r>
              <a:rPr lang="fi-FI" sz="2400" dirty="0" err="1"/>
              <a:t>Core</a:t>
            </a:r>
            <a:r>
              <a:rPr lang="fi-FI" sz="2400" dirty="0"/>
              <a:t> i5-10500K on 6 </a:t>
            </a:r>
            <a:r>
              <a:rPr lang="et-EE" sz="2400" dirty="0"/>
              <a:t>tuuma</a:t>
            </a:r>
            <a:r>
              <a:rPr lang="fi-FI" sz="2400" dirty="0"/>
              <a:t> ja 12 </a:t>
            </a:r>
            <a:r>
              <a:rPr lang="fi-FI" sz="2400" dirty="0" err="1"/>
              <a:t>töötlusniiti</a:t>
            </a:r>
            <a:endParaRPr lang="et-EE" sz="2400" dirty="0"/>
          </a:p>
          <a:p>
            <a:r>
              <a:rPr lang="en-US" sz="2400" dirty="0"/>
              <a:t>Core i3-10100K</a:t>
            </a:r>
            <a:r>
              <a:rPr lang="et-EE" sz="2400" dirty="0"/>
              <a:t> on </a:t>
            </a:r>
            <a:r>
              <a:rPr lang="fi-FI" sz="2400" dirty="0"/>
              <a:t>4 </a:t>
            </a:r>
            <a:r>
              <a:rPr lang="et-EE" sz="2400" dirty="0"/>
              <a:t>tuuma</a:t>
            </a:r>
            <a:r>
              <a:rPr lang="fi-FI" sz="2400" dirty="0"/>
              <a:t> ja 8 </a:t>
            </a:r>
            <a:r>
              <a:rPr lang="et-EE" sz="2400" dirty="0"/>
              <a:t>töötlusniiti.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ABDD2-09D7-4B89-983D-27E59349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45" y="924886"/>
            <a:ext cx="5388199" cy="441323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19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7B5A-02C0-4991-AEFE-F6C91D66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Socket(</a:t>
            </a:r>
            <a:r>
              <a:rPr lang="en-US" dirty="0" err="1"/>
              <a:t>pistik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DD0AD-9D49-4DDC-93D3-715F89F5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761908"/>
            <a:ext cx="3997362" cy="53298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9FEF2-4BE2-464F-AF80-2A82CF52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sz="2400" dirty="0" err="1"/>
              <a:t>Kõige</a:t>
            </a:r>
            <a:r>
              <a:rPr lang="en-US" sz="2400" dirty="0"/>
              <a:t> </a:t>
            </a:r>
            <a:r>
              <a:rPr lang="en-US" sz="2400" dirty="0" err="1"/>
              <a:t>olulisem</a:t>
            </a:r>
            <a:r>
              <a:rPr lang="en-US" sz="2400" dirty="0"/>
              <a:t> </a:t>
            </a:r>
            <a:r>
              <a:rPr lang="en-US" sz="2400" dirty="0" err="1"/>
              <a:t>teave</a:t>
            </a:r>
            <a:r>
              <a:rPr lang="en-US" sz="2400" dirty="0"/>
              <a:t> on see, et Comet </a:t>
            </a:r>
            <a:r>
              <a:rPr lang="en-US" sz="2400" dirty="0" err="1"/>
              <a:t>Lake'i</a:t>
            </a:r>
            <a:r>
              <a:rPr lang="en-US" sz="2400" dirty="0"/>
              <a:t> </a:t>
            </a:r>
            <a:r>
              <a:rPr lang="en-US" sz="2400" dirty="0" err="1"/>
              <a:t>protsessorite</a:t>
            </a:r>
            <a:r>
              <a:rPr lang="en-US" sz="2400" dirty="0"/>
              <a:t> </a:t>
            </a:r>
            <a:r>
              <a:rPr lang="en-US" sz="2400" dirty="0" err="1"/>
              <a:t>kasutamiseks</a:t>
            </a:r>
            <a:r>
              <a:rPr lang="en-US" sz="2400" dirty="0"/>
              <a:t> on </a:t>
            </a:r>
            <a:r>
              <a:rPr lang="en-US" sz="2400" dirty="0" err="1"/>
              <a:t>vaja</a:t>
            </a:r>
            <a:r>
              <a:rPr lang="en-US" sz="2400" dirty="0"/>
              <a:t> </a:t>
            </a:r>
            <a:r>
              <a:rPr lang="en-US" sz="2400" dirty="0" err="1"/>
              <a:t>Inteli</a:t>
            </a:r>
            <a:r>
              <a:rPr lang="en-US" sz="2400" dirty="0"/>
              <a:t> </a:t>
            </a:r>
            <a:r>
              <a:rPr lang="en-US" sz="2400" dirty="0" err="1"/>
              <a:t>uue</a:t>
            </a:r>
            <a:r>
              <a:rPr lang="en-US" sz="2400" dirty="0"/>
              <a:t> LGA1200 </a:t>
            </a:r>
            <a:r>
              <a:rPr lang="en-US" sz="2400" dirty="0" err="1"/>
              <a:t>pesaga</a:t>
            </a:r>
            <a:r>
              <a:rPr lang="en-US" sz="2400" dirty="0"/>
              <a:t> </a:t>
            </a:r>
            <a:r>
              <a:rPr lang="en-US" sz="2400" dirty="0" err="1"/>
              <a:t>emaplaati</a:t>
            </a:r>
            <a:r>
              <a:rPr lang="en-US" sz="2400" dirty="0"/>
              <a:t>. LGA1200 </a:t>
            </a:r>
            <a:r>
              <a:rPr lang="en-US" sz="2400" dirty="0" err="1"/>
              <a:t>ei</a:t>
            </a:r>
            <a:r>
              <a:rPr lang="en-US" sz="2400" dirty="0"/>
              <a:t> ole </a:t>
            </a:r>
            <a:r>
              <a:rPr lang="en-US" sz="2400" dirty="0" err="1"/>
              <a:t>tagurpidi</a:t>
            </a:r>
            <a:r>
              <a:rPr lang="en-US" sz="2400" dirty="0"/>
              <a:t> </a:t>
            </a:r>
            <a:r>
              <a:rPr lang="en-US" sz="2400" dirty="0" err="1"/>
              <a:t>ühilduv</a:t>
            </a:r>
            <a:r>
              <a:rPr lang="en-US" sz="2400" dirty="0"/>
              <a:t> </a:t>
            </a:r>
            <a:r>
              <a:rPr lang="en-US" sz="2400" dirty="0" err="1"/>
              <a:t>ning</a:t>
            </a:r>
            <a:r>
              <a:rPr lang="en-US" sz="2400" dirty="0"/>
              <a:t> </a:t>
            </a:r>
            <a:r>
              <a:rPr lang="en-US" sz="2400" dirty="0" err="1"/>
              <a:t>vanemate</a:t>
            </a:r>
            <a:r>
              <a:rPr lang="en-US" sz="2400" dirty="0"/>
              <a:t> </a:t>
            </a:r>
            <a:r>
              <a:rPr lang="en-US" sz="2400" dirty="0" err="1"/>
              <a:t>protsessorite</a:t>
            </a:r>
            <a:r>
              <a:rPr lang="en-US" sz="2400" dirty="0"/>
              <a:t> </a:t>
            </a:r>
            <a:r>
              <a:rPr lang="en-US" sz="2400" dirty="0" err="1"/>
              <a:t>installimine</a:t>
            </a:r>
            <a:r>
              <a:rPr lang="en-US" sz="2400" dirty="0"/>
              <a:t> </a:t>
            </a:r>
            <a:r>
              <a:rPr lang="en-US" sz="2400" dirty="0" err="1"/>
              <a:t>sellesse</a:t>
            </a:r>
            <a:r>
              <a:rPr lang="en-US" sz="2400" dirty="0"/>
              <a:t> on </a:t>
            </a:r>
            <a:r>
              <a:rPr lang="en-US" sz="2400" dirty="0" err="1"/>
              <a:t>samuti</a:t>
            </a:r>
            <a:r>
              <a:rPr lang="en-US" sz="2400" dirty="0"/>
              <a:t> </a:t>
            </a:r>
            <a:r>
              <a:rPr lang="en-US" sz="2400" dirty="0" err="1"/>
              <a:t>võimatu</a:t>
            </a:r>
            <a:r>
              <a:rPr lang="en-US" sz="2400" dirty="0"/>
              <a:t>, </a:t>
            </a:r>
            <a:r>
              <a:rPr lang="en-US" sz="2400" dirty="0" err="1"/>
              <a:t>kuna</a:t>
            </a:r>
            <a:r>
              <a:rPr lang="en-US" sz="2400" dirty="0"/>
              <a:t> need </a:t>
            </a:r>
            <a:r>
              <a:rPr lang="en-US" sz="2400" dirty="0" err="1"/>
              <a:t>kasutavad</a:t>
            </a:r>
            <a:r>
              <a:rPr lang="en-US" sz="2400" dirty="0"/>
              <a:t> </a:t>
            </a:r>
            <a:r>
              <a:rPr lang="en-US" sz="2400" dirty="0" err="1"/>
              <a:t>erinevaid</a:t>
            </a:r>
            <a:r>
              <a:rPr lang="en-US" sz="2400" dirty="0"/>
              <a:t> </a:t>
            </a:r>
            <a:r>
              <a:rPr lang="en-US" sz="2400" dirty="0" err="1"/>
              <a:t>pistikupesa</a:t>
            </a:r>
            <a:r>
              <a:rPr lang="en-US" sz="2400" dirty="0"/>
              <a:t> </a:t>
            </a:r>
            <a:r>
              <a:rPr lang="en-US" sz="2400" dirty="0" err="1"/>
              <a:t>juhtaugud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1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6549-6450-4335-85EC-D61C3CB7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infoallikad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7573-8571-48E3-BC54-8CA143624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https://www.techradar.com/news/intel-comet-lake-release-date-news-and-features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https://en.wikipedia.org/wiki/Comet_Lake_(microprocessor)</a:t>
            </a:r>
            <a:endParaRPr lang="en-US" dirty="0"/>
          </a:p>
          <a:p>
            <a:r>
              <a:rPr lang="en-US" dirty="0">
                <a:hlinkClick r:id="rId4"/>
              </a:rPr>
              <a:t>https://www.rockpapershotgun.com/intel-comet-lake-10th-gen-cpu-specs-price-release-date</a:t>
            </a:r>
            <a:endParaRPr lang="en-US" dirty="0"/>
          </a:p>
          <a:p>
            <a:r>
              <a:rPr lang="en-US" dirty="0">
                <a:hlinkClick r:id="rId5"/>
              </a:rPr>
              <a:t>https://bestconsumerrating.com/what-memory-required-for-intels-10th-gen-comet-lake-processors/</a:t>
            </a:r>
            <a:endParaRPr lang="et-EE" dirty="0"/>
          </a:p>
          <a:p>
            <a:r>
              <a:rPr lang="en-US" dirty="0">
                <a:hlinkClick r:id="rId6"/>
              </a:rPr>
              <a:t>https://en.wikichip.org/wiki/intel/microarchitectures/comet_lake#:~:text=Comet%20Lake%20(CML)%20is%20Intel,i7%2C%20and%20Core%20i9%20processors.&amp;text=Comet%20Lake%20(CML)%20is%20Intel,i7%2C%20and%20Core%20i9%20processors</a:t>
            </a:r>
            <a:r>
              <a:rPr lang="en-US" dirty="0"/>
              <a:t>.</a:t>
            </a:r>
            <a:endParaRPr lang="et-EE" dirty="0"/>
          </a:p>
          <a:p>
            <a:r>
              <a:rPr lang="et-EE">
                <a:hlinkClick r:id="rId7"/>
              </a:rPr>
              <a:t>https://hardwaresfera.com/en/noticias/hardware/intel-comet-lake-s-con-10-nucleos-y-20-hilos-nuevo-socket-nuevo-chipset-y-con-los-14nm-de-hace-eones/</a:t>
            </a:r>
            <a:endParaRPr lang="et-EE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15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tf00001238_wac</Template>
  <TotalTime>0</TotalTime>
  <Words>409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Intel Comet Lake microprotsessor </vt:lpstr>
      <vt:lpstr>kirjeldus</vt:lpstr>
      <vt:lpstr>uuendused</vt:lpstr>
      <vt:lpstr>vaheMälu</vt:lpstr>
      <vt:lpstr>transistor</vt:lpstr>
      <vt:lpstr>Cores and threads</vt:lpstr>
      <vt:lpstr>Socket(pistik)</vt:lpstr>
      <vt:lpstr>infoallikad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Comet Lake protsessor</dc:title>
  <dc:creator>Jekaterina Ratsep</dc:creator>
  <cp:lastModifiedBy>Jekaterina Ratsep</cp:lastModifiedBy>
  <cp:revision>15</cp:revision>
  <dcterms:created xsi:type="dcterms:W3CDTF">2021-05-16T08:13:21Z</dcterms:created>
  <dcterms:modified xsi:type="dcterms:W3CDTF">2021-05-16T11:48:55Z</dcterms:modified>
</cp:coreProperties>
</file>